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78" r:id="rId4"/>
    <p:sldId id="283" r:id="rId5"/>
    <p:sldId id="284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80" r:id="rId27"/>
    <p:sldId id="281" r:id="rId28"/>
    <p:sldId id="28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6"/>
  </p:normalViewPr>
  <p:slideViewPr>
    <p:cSldViewPr snapToGrid="0" snapToObjects="1">
      <p:cViewPr varScale="1">
        <p:scale>
          <a:sx n="93" d="100"/>
          <a:sy n="93" d="100"/>
        </p:scale>
        <p:origin x="166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wmf"/><Relationship Id="rId4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7E8512-46FF-9144-B6D0-F09FCB254923}" type="datetimeFigureOut">
              <a:rPr lang="en-US" smtClean="0"/>
              <a:t>8/25/20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4E81A-39C2-084B-BE9D-C476A0ABD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839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9229E4-8C84-D14C-8F54-10091F8FE9AA}" type="datetimeFigureOut">
              <a:rPr lang="en-US" smtClean="0"/>
              <a:t>8/25/20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CB1AF-59EE-F24F-A58C-F1DD8DEE8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15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6C7C4-44C5-DB41-A250-F86FF3B1C7C4}" type="datetime1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D6112-BB1C-0044-BF62-99CE1FA9439D}" type="datetime1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8E6F-95AF-0442-87B8-DAECC9616437}" type="datetime1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B1804-46FA-B545-9BCE-ED0A08CFCF5F}" type="datetime1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6E189-4790-794C-8ADB-7C294595E730}" type="datetime1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3C6B-77B3-324A-8092-26AF785D795E}" type="datetime1">
              <a:rPr lang="en-US" smtClean="0"/>
              <a:t>8/25/20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8A83-3EB4-E34E-8FC5-CAA415590D8F}" type="datetime1">
              <a:rPr lang="en-US" smtClean="0"/>
              <a:t>8/25/20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26EEF-F75D-6941-B54B-7831E9DFFDFE}" type="datetime1">
              <a:rPr lang="en-US" smtClean="0"/>
              <a:t>8/25/20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F0826-2CC8-024F-8BF0-B8847A09745F}" type="datetime1">
              <a:rPr lang="en-US" smtClean="0"/>
              <a:t>8/25/20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1C857-8489-7748-BBC3-862D6AF51918}" type="datetime1">
              <a:rPr lang="en-US" smtClean="0"/>
              <a:t>8/25/20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22D42-939B-424D-B869-3F4431CE6A67}" type="datetime1">
              <a:rPr lang="en-US" smtClean="0"/>
              <a:t>8/25/20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10CBB11-B207-CB41-8CC4-7484A3909556}" type="datetime1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/>
              <a:t>IOM 530: Intro. to Statistical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7.e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600" dirty="0"/>
              <a:t>What is Statistical Learning?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02 – Part 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26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Estimates For f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"/>
          <a:stretch>
            <a:fillRect/>
          </a:stretch>
        </p:blipFill>
        <p:spPr bwMode="auto">
          <a:xfrm>
            <a:off x="1981200" y="1512888"/>
            <a:ext cx="5410200" cy="5345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89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vs. Education Seniority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0" t="40426" r="19167" b="20213"/>
          <a:stretch/>
        </p:blipFill>
        <p:spPr bwMode="auto">
          <a:xfrm>
            <a:off x="1828800" y="1524000"/>
            <a:ext cx="5845630" cy="4921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87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Estimate f?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Statistical Learning, and this course, are all about how to estimate f.</a:t>
            </a:r>
          </a:p>
          <a:p>
            <a:pPr>
              <a:buFont typeface="Wingdings" charset="2"/>
              <a:buChar char="Ø"/>
            </a:pPr>
            <a:r>
              <a:rPr lang="en-US" dirty="0"/>
              <a:t>The term statistical learning refers to using the data to “learn” f.</a:t>
            </a:r>
          </a:p>
          <a:p>
            <a:pPr>
              <a:buFont typeface="Wingdings" charset="2"/>
              <a:buChar char="Ø"/>
            </a:pPr>
            <a:r>
              <a:rPr lang="en-US" dirty="0"/>
              <a:t>Why do we care about estimating f?</a:t>
            </a:r>
          </a:p>
          <a:p>
            <a:pPr>
              <a:buFont typeface="Wingdings" charset="2"/>
              <a:buChar char="Ø"/>
            </a:pPr>
            <a:r>
              <a:rPr lang="en-US" dirty="0"/>
              <a:t>There are 2 reasons for estimating f,</a:t>
            </a:r>
          </a:p>
          <a:p>
            <a:pPr marL="990600" lvl="1" indent="-533400">
              <a:buFont typeface="Wingdings" charset="2"/>
              <a:buChar char="Ø"/>
            </a:pPr>
            <a:r>
              <a:rPr lang="en-US" b="1" dirty="0"/>
              <a:t>Prediction</a:t>
            </a:r>
            <a:r>
              <a:rPr lang="en-US" dirty="0"/>
              <a:t> and</a:t>
            </a:r>
          </a:p>
          <a:p>
            <a:pPr marL="990600" lvl="1" indent="-533400">
              <a:buFont typeface="Wingdings" charset="2"/>
              <a:buChar char="Ø"/>
            </a:pPr>
            <a:r>
              <a:rPr lang="en-US" b="1" dirty="0"/>
              <a:t>Inference.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43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If we can produce a good estimate for f (and the variance of </a:t>
            </a:r>
            <a:r>
              <a:rPr lang="el-GR" dirty="0"/>
              <a:t>ε</a:t>
            </a:r>
            <a:r>
              <a:rPr lang="en-US" dirty="0"/>
              <a:t> is not too large) we can make accurate predictions for the response, Y, based on a new value of </a:t>
            </a:r>
            <a:r>
              <a:rPr lang="en-US" b="1" dirty="0"/>
              <a:t>X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00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Direct Mailing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Interested in predicting how much money an individual will donate based on observations from 90,000 people on which we have recorded over 400 different characteristics.</a:t>
            </a:r>
          </a:p>
          <a:p>
            <a:pPr>
              <a:buFont typeface="Wingdings" charset="2"/>
              <a:buChar char="Ø"/>
            </a:pPr>
            <a:r>
              <a:rPr lang="en-US" dirty="0"/>
              <a:t>Don’t care too much about each individual characteristic. </a:t>
            </a:r>
          </a:p>
          <a:p>
            <a:pPr>
              <a:buFont typeface="Wingdings" charset="2"/>
              <a:buChar char="Ø"/>
            </a:pPr>
            <a:r>
              <a:rPr lang="en-US" dirty="0"/>
              <a:t>Just want to know: For a given individual should I send out a mailing?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30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Alternatively, we may also be interested in the type of relationship between Y and the X's. </a:t>
            </a:r>
          </a:p>
          <a:p>
            <a:pPr>
              <a:buFont typeface="Wingdings" charset="2"/>
              <a:buChar char="Ø"/>
            </a:pPr>
            <a:r>
              <a:rPr lang="en-US" dirty="0"/>
              <a:t>For example, 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Which particular predictors actually affect the response? 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Is the relationship positive or negative? 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Is the relationship a simple linear one or is it more complicated etc.?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65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Housing 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Wish to predict median house price based on 14 variables.</a:t>
            </a:r>
          </a:p>
          <a:p>
            <a:pPr>
              <a:buFont typeface="Wingdings" charset="2"/>
              <a:buChar char="Ø"/>
            </a:pPr>
            <a:r>
              <a:rPr lang="en-US" dirty="0"/>
              <a:t>Probably want to understand which factors have the biggest effect on the response and how big the effect is.</a:t>
            </a:r>
          </a:p>
          <a:p>
            <a:pPr>
              <a:buFont typeface="Wingdings" charset="2"/>
              <a:buChar char="Ø"/>
            </a:pPr>
            <a:r>
              <a:rPr lang="en-US" dirty="0"/>
              <a:t>For example how much impact does a river view have on the house value etc.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8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Estimate f?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We will assume we have observed a set of </a:t>
            </a:r>
            <a:r>
              <a:rPr lang="en-US" b="1" dirty="0"/>
              <a:t>training data</a:t>
            </a:r>
          </a:p>
          <a:p>
            <a:pPr>
              <a:buFont typeface="Wingdings" charset="2"/>
              <a:buChar char="Ø"/>
            </a:pPr>
            <a:endParaRPr lang="en-US" b="1" dirty="0"/>
          </a:p>
          <a:p>
            <a:pPr>
              <a:buFont typeface="Wingdings" charset="2"/>
              <a:buChar char="Ø"/>
            </a:pPr>
            <a:endParaRPr lang="en-US" b="1" dirty="0"/>
          </a:p>
          <a:p>
            <a:pPr>
              <a:buFont typeface="Wingdings" charset="2"/>
              <a:buChar char="Ø"/>
            </a:pPr>
            <a:r>
              <a:rPr lang="en-US" dirty="0"/>
              <a:t>We must then use the training data and a statistical method to estimate f.</a:t>
            </a:r>
          </a:p>
          <a:p>
            <a:pPr>
              <a:buFont typeface="Wingdings" charset="2"/>
              <a:buChar char="Ø"/>
            </a:pPr>
            <a:r>
              <a:rPr lang="en-US" dirty="0"/>
              <a:t>Statistical Learning Methods: 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Parametric Methods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Non-parametric Methods</a:t>
            </a:r>
          </a:p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415944"/>
              </p:ext>
            </p:extLst>
          </p:nvPr>
        </p:nvGraphicFramePr>
        <p:xfrm>
          <a:off x="1447800" y="2133600"/>
          <a:ext cx="655320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Equation" r:id="rId3" imgW="1866900" imgH="228600" progId="Equation.3">
                  <p:embed/>
                </p:oleObj>
              </mc:Choice>
              <mc:Fallback>
                <p:oleObj name="Equation" r:id="rId3" imgW="1866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133600"/>
                        <a:ext cx="6553200" cy="801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60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It reduces the problem of estimating f down to one of estimating a set of parameters.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/>
              <a:t>They involve a two-step model based approach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u="sng" dirty="0"/>
              <a:t>STEP 1:</a:t>
            </a:r>
          </a:p>
          <a:p>
            <a:pPr marL="274320" lvl="1" indent="0">
              <a:buNone/>
            </a:pPr>
            <a:r>
              <a:rPr lang="en-US" dirty="0"/>
              <a:t>Make some assumption about the functional form of </a:t>
            </a:r>
            <a:r>
              <a:rPr lang="en-US" i="1" dirty="0"/>
              <a:t>f</a:t>
            </a:r>
            <a:r>
              <a:rPr lang="en-US" dirty="0"/>
              <a:t>, i.e. come up with a model. The most common example is a linear model i.e.</a:t>
            </a:r>
          </a:p>
          <a:p>
            <a:pPr marL="609600" indent="-609600">
              <a:buFont typeface="Wingdings" pitchFamily="2" charset="2"/>
              <a:buAutoNum type="arabicPeriod"/>
            </a:pPr>
            <a:endParaRPr lang="en-US" dirty="0"/>
          </a:p>
          <a:p>
            <a:pPr marL="609600" indent="-609600">
              <a:buNone/>
            </a:pPr>
            <a:r>
              <a:rPr lang="en-US" dirty="0"/>
              <a:t>	</a:t>
            </a:r>
          </a:p>
          <a:p>
            <a:pPr marL="609600" indent="-609600">
              <a:buNone/>
            </a:pPr>
            <a:r>
              <a:rPr lang="en-US" dirty="0"/>
              <a:t>	</a:t>
            </a:r>
            <a:r>
              <a:rPr lang="en-US" sz="2000" dirty="0"/>
              <a:t>However, in this course we will examine far more complicated, and flexible, models for </a:t>
            </a:r>
            <a:r>
              <a:rPr lang="en-US" sz="2000" i="1" dirty="0"/>
              <a:t>f</a:t>
            </a:r>
            <a:r>
              <a:rPr lang="en-US" sz="2000" dirty="0"/>
              <a:t>. In a sense the more flexible the model the more realistic it is.</a:t>
            </a:r>
          </a:p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158488"/>
              </p:ext>
            </p:extLst>
          </p:nvPr>
        </p:nvGraphicFramePr>
        <p:xfrm>
          <a:off x="1608138" y="4492625"/>
          <a:ext cx="6234112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Equation" r:id="rId3" imgW="2451100" imgH="241300" progId="Equation.3">
                  <p:embed/>
                </p:oleObj>
              </mc:Choice>
              <mc:Fallback>
                <p:oleObj name="Equation" r:id="rId3" imgW="2451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8138" y="4492625"/>
                        <a:ext cx="6234112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03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Methods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u="sng" dirty="0"/>
              <a:t>STEP 2: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u="sng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Use the training data to fit the model i.e. estimate </a:t>
            </a:r>
            <a:r>
              <a:rPr lang="en-US" sz="2000" i="1" dirty="0"/>
              <a:t>f</a:t>
            </a:r>
            <a:r>
              <a:rPr lang="en-US" sz="2000" dirty="0"/>
              <a:t> or equivalently the unknown parameters such as </a:t>
            </a:r>
            <a:r>
              <a:rPr lang="el-GR" sz="2000" dirty="0"/>
              <a:t>β</a:t>
            </a:r>
            <a:r>
              <a:rPr lang="en-US" sz="2000" baseline="-25000" dirty="0"/>
              <a:t>0</a:t>
            </a:r>
            <a:r>
              <a:rPr lang="en-US" sz="2000" dirty="0"/>
              <a:t>,</a:t>
            </a:r>
            <a:r>
              <a:rPr lang="el-GR" sz="2000" dirty="0"/>
              <a:t> β</a:t>
            </a:r>
            <a:r>
              <a:rPr lang="en-US" sz="2000" baseline="-25000" dirty="0"/>
              <a:t>1</a:t>
            </a:r>
            <a:r>
              <a:rPr lang="en-US" sz="2000" dirty="0"/>
              <a:t>,</a:t>
            </a:r>
            <a:r>
              <a:rPr lang="el-GR" sz="2000" dirty="0"/>
              <a:t> β</a:t>
            </a:r>
            <a:r>
              <a:rPr lang="en-US" sz="2000" baseline="-25000" dirty="0"/>
              <a:t>2</a:t>
            </a:r>
            <a:r>
              <a:rPr lang="en-US" sz="2000" dirty="0"/>
              <a:t>,…,</a:t>
            </a:r>
            <a:r>
              <a:rPr lang="el-GR" sz="2000" dirty="0"/>
              <a:t> β</a:t>
            </a:r>
            <a:r>
              <a:rPr lang="en-US" sz="2000" baseline="-25000" dirty="0"/>
              <a:t>p</a:t>
            </a:r>
            <a:r>
              <a:rPr lang="en-US" sz="2000" dirty="0"/>
              <a:t>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	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dirty="0"/>
              <a:t>The most common approach for estimating the parameters in a linear model is ordinary least squares (OLS).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dirty="0"/>
              <a:t>However, this is only one way.</a:t>
            </a:r>
          </a:p>
          <a:p>
            <a:pPr lvl="2">
              <a:lnSpc>
                <a:spcPct val="90000"/>
              </a:lnSpc>
              <a:buFont typeface="Wingdings" charset="2"/>
              <a:buChar char="Ø"/>
            </a:pPr>
            <a:r>
              <a:rPr lang="en-US" dirty="0"/>
              <a:t>We will see in the course that there are often superior approaches.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17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What Is Statistical Learning?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Why estimate f?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How do we estimate f?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The trade-off between prediction accuracy and model interpretability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Supervised vs. unsupervised learning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Regression vs. classification problems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5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A Linear Regression Estimate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28600" y="1905000"/>
            <a:ext cx="2438400" cy="4379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Even if the standard deviation is low we will still get a bad answer if we use the wrong model.</a:t>
            </a: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1" t="4396" r="17033" b="53446"/>
          <a:stretch/>
        </p:blipFill>
        <p:spPr bwMode="auto">
          <a:xfrm>
            <a:off x="2590800" y="1447800"/>
            <a:ext cx="5104564" cy="424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0" t="40426" r="19167" b="20213"/>
          <a:stretch/>
        </p:blipFill>
        <p:spPr bwMode="auto">
          <a:xfrm>
            <a:off x="6547579" y="4495800"/>
            <a:ext cx="2587210" cy="2178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375330"/>
              </p:ext>
            </p:extLst>
          </p:nvPr>
        </p:nvGraphicFramePr>
        <p:xfrm>
          <a:off x="2209800" y="5867400"/>
          <a:ext cx="4235824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Equation" r:id="rId5" imgW="2400300" imgH="215900" progId="Equation.3">
                  <p:embed/>
                </p:oleObj>
              </mc:Choice>
              <mc:Fallback>
                <p:oleObj name="Equation" r:id="rId5" imgW="2400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09800" y="5867400"/>
                        <a:ext cx="4235824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3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Non-parametric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They do not make explicit assumptions about the functional form of f.</a:t>
            </a:r>
          </a:p>
          <a:p>
            <a:pPr>
              <a:buFont typeface="Wingdings" charset="2"/>
              <a:buChar char="Ø"/>
            </a:pPr>
            <a:r>
              <a:rPr lang="en-US" u="sng" dirty="0"/>
              <a:t>Advantages: </a:t>
            </a:r>
            <a:r>
              <a:rPr lang="en-US" dirty="0"/>
              <a:t>They accurately fit a wider range of possible shapes of f.</a:t>
            </a:r>
          </a:p>
          <a:p>
            <a:pPr>
              <a:buFont typeface="Wingdings" charset="2"/>
              <a:buChar char="Ø"/>
            </a:pPr>
            <a:r>
              <a:rPr lang="en-US" u="sng" dirty="0"/>
              <a:t>Disadvantages:</a:t>
            </a:r>
            <a:r>
              <a:rPr lang="en-US" dirty="0"/>
              <a:t> A very large number of observations is required to obtain an accurate estimate of f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33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A Thin-Plate Spline Estimate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28600" y="1905000"/>
            <a:ext cx="2438400" cy="4379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Non-linear regression methods are more flexible and can potentially provide more accurate estimates.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8" t="5594" r="17421" b="54447"/>
          <a:stretch/>
        </p:blipFill>
        <p:spPr bwMode="auto">
          <a:xfrm>
            <a:off x="2667000" y="1447800"/>
            <a:ext cx="4893549" cy="4019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0" t="40426" r="19167" b="20213"/>
          <a:stretch/>
        </p:blipFill>
        <p:spPr bwMode="auto">
          <a:xfrm>
            <a:off x="6524133" y="4572000"/>
            <a:ext cx="2587210" cy="2178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69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Tradeoff Between Prediction Accuracy and Model Interpretability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Why not just use a more flexible method if it is more realistic?</a:t>
            </a:r>
          </a:p>
          <a:p>
            <a:pPr>
              <a:buFont typeface="Wingdings" charset="2"/>
              <a:buChar char="Ø"/>
            </a:pPr>
            <a:r>
              <a:rPr lang="en-US" dirty="0"/>
              <a:t>There are two reasons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/>
              <a:t>Reason 1: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A simple method such as linear regression produces a model which is much easier to interpret (the Inference part is better). For example, in a linear model, </a:t>
            </a:r>
            <a:r>
              <a:rPr lang="el-GR" sz="1600" dirty="0"/>
              <a:t>β</a:t>
            </a:r>
            <a:r>
              <a:rPr lang="en-US" sz="1600" baseline="-25000" dirty="0"/>
              <a:t>j</a:t>
            </a:r>
            <a:r>
              <a:rPr lang="en-US" sz="1600" dirty="0"/>
              <a:t> </a:t>
            </a:r>
            <a:r>
              <a:rPr lang="en-US" dirty="0"/>
              <a:t>is the average increase in Y for a one unit increase in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 holding all other variables constant.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61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indent="0">
              <a:buNone/>
            </a:pPr>
            <a:r>
              <a:rPr lang="en-US" sz="2400" u="sng" dirty="0"/>
              <a:t>Reason 2:</a:t>
            </a:r>
            <a:r>
              <a:rPr lang="en-US" sz="2400" dirty="0"/>
              <a:t> </a:t>
            </a:r>
          </a:p>
          <a:p>
            <a:pPr lvl="1" indent="0">
              <a:buNone/>
            </a:pPr>
            <a:r>
              <a:rPr lang="en-US" sz="2400" dirty="0"/>
              <a:t>Even if you are only interested in prediction, so the first reason is not relevant, it is often possible to get more accurate predictions with a simple, instead of a complicated, model. This seems counter intuitive but has to do with the fact that it is harder to fit a more flexible model.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44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Poor Estimate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28600" y="1905000"/>
            <a:ext cx="2438400" cy="4379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Non-linear regression methods can also be too flexible and produce poor estimates for </a:t>
            </a:r>
            <a:r>
              <a:rPr lang="en-US" i="1"/>
              <a:t>f</a:t>
            </a:r>
            <a:r>
              <a:rPr lang="en-US"/>
              <a:t>.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3" t="5403" r="17906" b="54637"/>
          <a:stretch/>
        </p:blipFill>
        <p:spPr bwMode="auto">
          <a:xfrm>
            <a:off x="2553120" y="1447798"/>
            <a:ext cx="4621404" cy="3811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0" t="40426" r="19167" b="20213"/>
          <a:stretch/>
        </p:blipFill>
        <p:spPr bwMode="auto">
          <a:xfrm>
            <a:off x="6556790" y="4572000"/>
            <a:ext cx="2587210" cy="2178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89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Clustering Example </a:t>
            </a:r>
          </a:p>
        </p:txBody>
      </p:sp>
      <p:pic>
        <p:nvPicPr>
          <p:cNvPr id="4" name="Content Placeholder 2" descr="cluster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" r="6922"/>
          <a:stretch>
            <a:fillRect/>
          </a:stretch>
        </p:blipFill>
        <p:spPr>
          <a:xfrm>
            <a:off x="914400" y="1600202"/>
            <a:ext cx="7239000" cy="4289778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71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vs.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Supervised learning problems can be further divided into regression and classification problems.</a:t>
            </a:r>
          </a:p>
          <a:p>
            <a:pPr>
              <a:buFont typeface="Wingdings" charset="2"/>
              <a:buChar char="Ø"/>
            </a:pPr>
            <a:r>
              <a:rPr lang="en-US" dirty="0"/>
              <a:t>Regression covers situations where Y is continuous/numerical. e.g.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Predicting the value of the Dow in 6 months.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Predicting the value of a given house based on various inputs.</a:t>
            </a:r>
          </a:p>
          <a:p>
            <a:pPr>
              <a:buFont typeface="Wingdings" charset="2"/>
              <a:buChar char="Ø"/>
            </a:pPr>
            <a:r>
              <a:rPr lang="en-US" dirty="0"/>
              <a:t>Classification covers situations where Y is categorical e.g.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Will the Dow be up (U) or down (D) in 6 months?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Is this email a SPAM or not?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82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We will deal with both types of problems in this course.</a:t>
            </a:r>
          </a:p>
          <a:p>
            <a:pPr>
              <a:buFont typeface="Wingdings" charset="2"/>
              <a:buChar char="Ø"/>
            </a:pPr>
            <a:r>
              <a:rPr lang="en-US" dirty="0"/>
              <a:t>Some methods work well on both types of problem e.g. Neural Networks</a:t>
            </a:r>
          </a:p>
          <a:p>
            <a:pPr>
              <a:buFont typeface="Wingdings" charset="2"/>
              <a:buChar char="Ø"/>
            </a:pPr>
            <a:r>
              <a:rPr lang="en-US" dirty="0"/>
              <a:t>Other methods work best on Regression, e.g. Linear Regression, or on Classification, e.g. k-Nearest Neighbors.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02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vs. 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We can divide all learning problems into Supervised and Unsupervised situations</a:t>
            </a:r>
          </a:p>
          <a:p>
            <a:r>
              <a:rPr lang="en-US" altLang="ko-KR" dirty="0"/>
              <a:t>In supervised learning, there are input variables, and output variables: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FEE4CE-DC4F-784C-B146-1D06CBCD3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04" y="3290577"/>
            <a:ext cx="5964959" cy="296064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7285B2-6330-9B4E-A17B-1D7BC39E2D6B}"/>
              </a:ext>
            </a:extLst>
          </p:cNvPr>
          <p:cNvSpPr/>
          <p:nvPr/>
        </p:nvSpPr>
        <p:spPr>
          <a:xfrm>
            <a:off x="4835236" y="4879262"/>
            <a:ext cx="42117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elvetica" pitchFamily="2" charset="0"/>
              </a:rPr>
              <a:t>If quantitative, </a:t>
            </a:r>
            <a:r>
              <a:rPr lang="en-US" altLang="ko-KR" dirty="0">
                <a:solidFill>
                  <a:srgbClr val="000000"/>
                </a:solidFill>
                <a:latin typeface="Helvetica" pitchFamily="2" charset="0"/>
              </a:rPr>
              <a:t>this is a </a:t>
            </a:r>
            <a:r>
              <a:rPr lang="en-US" altLang="ko-KR" dirty="0">
                <a:solidFill>
                  <a:srgbClr val="E60000"/>
                </a:solidFill>
                <a:latin typeface="Helvetica" pitchFamily="2" charset="0"/>
              </a:rPr>
              <a:t>regression </a:t>
            </a:r>
            <a:r>
              <a:rPr lang="en-US" altLang="ko-KR" dirty="0">
                <a:latin typeface="Helvetica" pitchFamily="2" charset="0"/>
              </a:rPr>
              <a:t>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If qualitative (categorical), this is a classification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elvetica" pitchFamily="2" charset="0"/>
            </a:endParaRPr>
          </a:p>
          <a:p>
            <a:endParaRPr lang="en-US" altLang="ko-KR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21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462A9-3377-3841-8652-D25C2673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Supervised vs. unsupervised learning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C1CDB-C974-D44C-A0AF-AEFD6479A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 unsupervised learning we seek to understand the relationships between variables in a data matrix: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274320" lvl="1" indent="0">
              <a:buNone/>
            </a:pPr>
            <a:r>
              <a:rPr lang="en-US" altLang="ko-KR" dirty="0"/>
              <a:t>- Quantitative variables, </a:t>
            </a:r>
            <a:r>
              <a:rPr lang="en-US" altLang="ko-KR" dirty="0" err="1"/>
              <a:t>eg.</a:t>
            </a:r>
            <a:r>
              <a:rPr lang="en-US" altLang="ko-KR" dirty="0"/>
              <a:t> weight, height, number of children, ...</a:t>
            </a:r>
          </a:p>
          <a:p>
            <a:pPr marL="274320" lvl="1" indent="0">
              <a:buNone/>
            </a:pPr>
            <a:r>
              <a:rPr lang="en-US" altLang="ko-KR" dirty="0"/>
              <a:t>- Qualitative variables, </a:t>
            </a:r>
            <a:r>
              <a:rPr lang="en-US" altLang="ko-KR" dirty="0" err="1"/>
              <a:t>eg.</a:t>
            </a:r>
            <a:r>
              <a:rPr lang="en-US" altLang="ko-KR" dirty="0"/>
              <a:t> college major, profession, gender, ...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6422E7-B3A9-5C46-98E6-EEE2BCC83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330C80-B958-5E4B-A731-93FBA07E9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4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3FECC5-6652-0845-9080-801C0886A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80" y="2591698"/>
            <a:ext cx="4757305" cy="28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61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593C9-80BE-9D4F-99C5-155912E07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Supervised vs. unsupervised learning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CE2D6-0411-E84F-B99D-9A60D3467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In unsupervised learning we seek to understand the relationships between variables in a data matrix: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Our goal is to: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dirty="0"/>
              <a:t>Find meaningful relationships between the variables (</a:t>
            </a:r>
            <a:r>
              <a:rPr lang="en-US" altLang="ko-KR" dirty="0">
                <a:solidFill>
                  <a:srgbClr val="FF0000"/>
                </a:solidFill>
              </a:rPr>
              <a:t>Correlation analysis).</a:t>
            </a:r>
          </a:p>
          <a:p>
            <a:pPr marL="274320" lvl="1" indent="0">
              <a:lnSpc>
                <a:spcPct val="150000"/>
              </a:lnSpc>
              <a:buNone/>
            </a:pPr>
            <a:r>
              <a:rPr lang="en-US" altLang="ko-KR" dirty="0"/>
              <a:t>- Find low-dimensional representations of the data which make it easy to visualize the variables. (</a:t>
            </a:r>
            <a:r>
              <a:rPr lang="en-US" altLang="ko-KR" dirty="0">
                <a:solidFill>
                  <a:srgbClr val="FF0000"/>
                </a:solidFill>
              </a:rPr>
              <a:t>PCA, ICA, </a:t>
            </a:r>
            <a:r>
              <a:rPr lang="en-US" altLang="ko-KR" dirty="0" err="1">
                <a:solidFill>
                  <a:srgbClr val="FF0000"/>
                </a:solidFill>
              </a:rPr>
              <a:t>isomap</a:t>
            </a:r>
            <a:r>
              <a:rPr lang="en-US" altLang="ko-KR" dirty="0"/>
              <a:t>)</a:t>
            </a:r>
          </a:p>
          <a:p>
            <a:pPr marL="274320" lvl="1" indent="0">
              <a:lnSpc>
                <a:spcPct val="150000"/>
              </a:lnSpc>
              <a:buNone/>
            </a:pPr>
            <a:r>
              <a:rPr lang="en-US" altLang="ko-KR" dirty="0"/>
              <a:t>- Find meaningful groupings of the data. (</a:t>
            </a:r>
            <a:r>
              <a:rPr lang="en-US" altLang="ko-KR" dirty="0">
                <a:solidFill>
                  <a:srgbClr val="FF0000"/>
                </a:solidFill>
              </a:rPr>
              <a:t>Clustering</a:t>
            </a:r>
            <a:r>
              <a:rPr lang="en-US" altLang="ko-KR" dirty="0"/>
              <a:t>).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D95542-A2DA-EC49-AD4D-0B4D1D2C7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7803C4-9FE6-3540-B8A7-89E29785B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94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Supervised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Suppose we observe     and                          for</a:t>
            </a:r>
          </a:p>
          <a:p>
            <a:pPr>
              <a:buFont typeface="Wingdings" charset="2"/>
              <a:buChar char="Ø"/>
            </a:pPr>
            <a:r>
              <a:rPr lang="en-US" dirty="0"/>
              <a:t>We believe that there is a relationship between Y and at least one of the X’s.</a:t>
            </a:r>
          </a:p>
          <a:p>
            <a:pPr>
              <a:buFont typeface="Wingdings" charset="2"/>
              <a:buChar char="Ø"/>
            </a:pPr>
            <a:r>
              <a:rPr lang="en-US" dirty="0"/>
              <a:t>We can model the relationship as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/>
              <a:t>Where f is an unknown function and </a:t>
            </a:r>
            <a:r>
              <a:rPr lang="el-GR" dirty="0"/>
              <a:t>ε</a:t>
            </a:r>
            <a:r>
              <a:rPr lang="en-US" dirty="0"/>
              <a:t> is a random error with mean zero.</a:t>
            </a:r>
            <a:endParaRPr lang="el-GR" dirty="0"/>
          </a:p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984694"/>
              </p:ext>
            </p:extLst>
          </p:nvPr>
        </p:nvGraphicFramePr>
        <p:xfrm>
          <a:off x="2830656" y="3352800"/>
          <a:ext cx="342900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" name="Equation" r:id="rId3" imgW="927100" imgH="228600" progId="Equation.3">
                  <p:embed/>
                </p:oleObj>
              </mc:Choice>
              <mc:Fallback>
                <p:oleObj name="Equation" r:id="rId3" imgW="927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0656" y="3352800"/>
                        <a:ext cx="3429000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053558"/>
              </p:ext>
            </p:extLst>
          </p:nvPr>
        </p:nvGraphicFramePr>
        <p:xfrm>
          <a:off x="3668856" y="1662545"/>
          <a:ext cx="304800" cy="471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" name="Equation" r:id="rId5" imgW="139700" imgH="215900" progId="Equation.3">
                  <p:embed/>
                </p:oleObj>
              </mc:Choice>
              <mc:Fallback>
                <p:oleObj name="Equation" r:id="rId5" imgW="139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68856" y="1662545"/>
                        <a:ext cx="304800" cy="471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881194"/>
              </p:ext>
            </p:extLst>
          </p:nvPr>
        </p:nvGraphicFramePr>
        <p:xfrm>
          <a:off x="4583256" y="1633538"/>
          <a:ext cx="2189162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" name="Equation" r:id="rId7" imgW="1003300" imgH="228600" progId="Equation.3">
                  <p:embed/>
                </p:oleObj>
              </mc:Choice>
              <mc:Fallback>
                <p:oleObj name="Equation" r:id="rId7" imgW="1003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83256" y="1633538"/>
                        <a:ext cx="2189162" cy="500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971041"/>
              </p:ext>
            </p:extLst>
          </p:nvPr>
        </p:nvGraphicFramePr>
        <p:xfrm>
          <a:off x="7221681" y="1668463"/>
          <a:ext cx="1247775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" name="Equation" r:id="rId9" imgW="571500" imgH="177800" progId="Equation.3">
                  <p:embed/>
                </p:oleObj>
              </mc:Choice>
              <mc:Fallback>
                <p:oleObj name="Equation" r:id="rId9" imgW="5715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21681" y="1668463"/>
                        <a:ext cx="1247775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17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0"/>
          <a:stretch>
            <a:fillRect/>
          </a:stretch>
        </p:blipFill>
        <p:spPr bwMode="auto">
          <a:xfrm>
            <a:off x="1600200" y="1687512"/>
            <a:ext cx="5410200" cy="50180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61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</a:t>
            </a: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1606550" y="1676400"/>
            <a:ext cx="5403850" cy="5029200"/>
            <a:chOff x="960" y="1056"/>
            <a:chExt cx="3404" cy="3168"/>
          </a:xfrm>
        </p:grpSpPr>
        <p:sp>
          <p:nvSpPr>
            <p:cNvPr id="5" name="Line 7"/>
            <p:cNvSpPr>
              <a:spLocks noChangeShapeType="1"/>
            </p:cNvSpPr>
            <p:nvPr/>
          </p:nvSpPr>
          <p:spPr bwMode="auto">
            <a:xfrm>
              <a:off x="2832" y="2208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8"/>
            <p:cNvSpPr>
              <a:spLocks noChangeShapeType="1"/>
            </p:cNvSpPr>
            <p:nvPr/>
          </p:nvSpPr>
          <p:spPr bwMode="auto">
            <a:xfrm>
              <a:off x="2832" y="2160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7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33"/>
            <a:stretch>
              <a:fillRect/>
            </a:stretch>
          </p:blipFill>
          <p:spPr bwMode="auto">
            <a:xfrm>
              <a:off x="960" y="1056"/>
              <a:ext cx="3404" cy="31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Line 11"/>
            <p:cNvSpPr>
              <a:spLocks noChangeShapeType="1"/>
            </p:cNvSpPr>
            <p:nvPr/>
          </p:nvSpPr>
          <p:spPr bwMode="auto">
            <a:xfrm flipH="1">
              <a:off x="2640" y="1968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 Box 12"/>
            <p:cNvSpPr txBox="1">
              <a:spLocks noChangeArrowheads="1"/>
            </p:cNvSpPr>
            <p:nvPr/>
          </p:nvSpPr>
          <p:spPr bwMode="auto">
            <a:xfrm>
              <a:off x="2876" y="1824"/>
              <a:ext cx="38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l-GR" dirty="0"/>
                <a:t>ε</a:t>
              </a:r>
              <a:r>
                <a:rPr lang="en-US" baseline="-25000" dirty="0" err="1"/>
                <a:t>i</a:t>
              </a:r>
              <a:endParaRPr lang="el-GR" dirty="0"/>
            </a:p>
          </p:txBody>
        </p:sp>
        <p:sp>
          <p:nvSpPr>
            <p:cNvPr id="10" name="Line 13"/>
            <p:cNvSpPr>
              <a:spLocks noChangeShapeType="1"/>
            </p:cNvSpPr>
            <p:nvPr/>
          </p:nvSpPr>
          <p:spPr bwMode="auto">
            <a:xfrm flipH="1" flipV="1">
              <a:off x="1920" y="2688"/>
              <a:ext cx="28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 Box 14"/>
            <p:cNvSpPr txBox="1">
              <a:spLocks noChangeArrowheads="1"/>
            </p:cNvSpPr>
            <p:nvPr/>
          </p:nvSpPr>
          <p:spPr bwMode="auto">
            <a:xfrm>
              <a:off x="2208" y="3072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/>
                <a:t>f</a:t>
              </a: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38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Standard Deviations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81000" y="1981200"/>
            <a:ext cx="2438400" cy="4379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difficulty of estimating f will depend on the standard deviation of the </a:t>
            </a:r>
            <a:r>
              <a:rPr lang="el-GR">
                <a:cs typeface="Times New Roman" pitchFamily="18" charset="0"/>
              </a:rPr>
              <a:t>ε</a:t>
            </a:r>
            <a:r>
              <a:rPr lang="en-US">
                <a:cs typeface="Times New Roman" pitchFamily="18" charset="0"/>
              </a:rPr>
              <a:t>’s.</a:t>
            </a:r>
            <a:endParaRPr lang="el-GR" dirty="0">
              <a:cs typeface="Times New Roman" pitchFamily="18" charset="0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7"/>
          <a:stretch>
            <a:fillRect/>
          </a:stretch>
        </p:blipFill>
        <p:spPr bwMode="auto">
          <a:xfrm>
            <a:off x="2971800" y="1590675"/>
            <a:ext cx="5334000" cy="52673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510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1332</TotalTime>
  <Words>1425</Words>
  <Application>Microsoft Macintosh PowerPoint</Application>
  <PresentationFormat>화면 슬라이드 쇼(4:3)</PresentationFormat>
  <Paragraphs>182</Paragraphs>
  <Slides>28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돋움</vt:lpstr>
      <vt:lpstr>Arial</vt:lpstr>
      <vt:lpstr>Calibri</vt:lpstr>
      <vt:lpstr>Helvetica</vt:lpstr>
      <vt:lpstr>Tahoma</vt:lpstr>
      <vt:lpstr>Times New Roman</vt:lpstr>
      <vt:lpstr>Wingdings</vt:lpstr>
      <vt:lpstr>Clarity</vt:lpstr>
      <vt:lpstr>Equation</vt:lpstr>
      <vt:lpstr>What is Statistical Learning?</vt:lpstr>
      <vt:lpstr>Outline</vt:lpstr>
      <vt:lpstr>Supervised vs. Unsupervised Learning</vt:lpstr>
      <vt:lpstr>Supervised vs. unsupervised learning</vt:lpstr>
      <vt:lpstr>Supervised vs. unsupervised learning</vt:lpstr>
      <vt:lpstr>What is Supervised Learning?</vt:lpstr>
      <vt:lpstr>A Simple Example</vt:lpstr>
      <vt:lpstr>A Simple Example</vt:lpstr>
      <vt:lpstr>Different Standard Deviations</vt:lpstr>
      <vt:lpstr>Different Estimates For f</vt:lpstr>
      <vt:lpstr>Income vs. Education Seniority</vt:lpstr>
      <vt:lpstr>Why Do We Estimate f?</vt:lpstr>
      <vt:lpstr>1. Prediction</vt:lpstr>
      <vt:lpstr>Example: Direct Mailing Prediction</vt:lpstr>
      <vt:lpstr>2. Inference</vt:lpstr>
      <vt:lpstr>Example: Housing Inference</vt:lpstr>
      <vt:lpstr>How Do We Estimate f?</vt:lpstr>
      <vt:lpstr>Parametric Methods</vt:lpstr>
      <vt:lpstr>Parametric Methods (cont.)</vt:lpstr>
      <vt:lpstr>Example: A Linear Regression Estimate</vt:lpstr>
      <vt:lpstr>Non-parametric Methods</vt:lpstr>
      <vt:lpstr>Example: A Thin-Plate Spline Estimate</vt:lpstr>
      <vt:lpstr>Tradeoff Between Prediction Accuracy and Model Interpretability</vt:lpstr>
      <vt:lpstr>PowerPoint 프레젠테이션</vt:lpstr>
      <vt:lpstr>A Poor Estimate</vt:lpstr>
      <vt:lpstr>A Simple Clustering Example </vt:lpstr>
      <vt:lpstr>Regression vs. Classification</vt:lpstr>
      <vt:lpstr>Different Approaches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Abbass Sharif</dc:creator>
  <cp:lastModifiedBy>Kim Byunghoon</cp:lastModifiedBy>
  <cp:revision>26</cp:revision>
  <dcterms:created xsi:type="dcterms:W3CDTF">2013-08-14T17:09:52Z</dcterms:created>
  <dcterms:modified xsi:type="dcterms:W3CDTF">2020-08-25T08:18:26Z</dcterms:modified>
</cp:coreProperties>
</file>